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3" r:id="rId3"/>
    <p:sldId id="262" r:id="rId4"/>
    <p:sldId id="261" r:id="rId5"/>
    <p:sldId id="256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 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 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 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 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AR"/>
              <a:t>270 Alumnos Evaluados</a:t>
            </a:r>
          </a:p>
        </c:rich>
      </c:tx>
      <c:layout>
        <c:manualLayout>
          <c:xMode val="edge"/>
          <c:yMode val="edge"/>
          <c:x val="0.14892366579177604"/>
          <c:y val="3.240740740740744E-2"/>
        </c:manualLayout>
      </c:layout>
      <c:overlay val="0"/>
    </c:title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167975440394151E-2"/>
          <c:y val="0.20869463412647724"/>
          <c:w val="0.86453489412433093"/>
          <c:h val="0.67113452347171165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5"/>
            <c:extLst>
              <c:ext xmlns:c16="http://schemas.microsoft.com/office/drawing/2014/chart" uri="{C3380CC4-5D6E-409C-BE32-E72D297353CC}">
                <c16:uniqueId val="{00000000-FE37-4F2F-B580-FD8C773FB212}"/>
              </c:ext>
            </c:extLst>
          </c:dPt>
          <c:dPt>
            <c:idx val="1"/>
            <c:bubble3D val="0"/>
            <c:explosion val="24"/>
            <c:extLst>
              <c:ext xmlns:c16="http://schemas.microsoft.com/office/drawing/2014/chart" uri="{C3380CC4-5D6E-409C-BE32-E72D297353CC}">
                <c16:uniqueId val="{00000001-FE37-4F2F-B580-FD8C773FB21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i="1"/>
                      <a:t>58% evaluados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37-4F2F-B580-FD8C773FB21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37-4F2F-B580-FD8C773FB2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Hoja1!$A$7:$A$8</c:f>
              <c:numCache>
                <c:formatCode>General</c:formatCode>
                <c:ptCount val="2"/>
                <c:pt idx="0">
                  <c:v>463</c:v>
                </c:pt>
                <c:pt idx="1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37-4F2F-B580-FD8C773FB212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Hoja1!$B$7:$B$8</c:f>
              <c:numCache>
                <c:formatCode>0.00%</c:formatCode>
                <c:ptCount val="2"/>
                <c:pt idx="0" formatCode="0%">
                  <c:v>1</c:v>
                </c:pt>
                <c:pt idx="1">
                  <c:v>0.58300000000000018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37-4F2F-B580-FD8C773FB21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edad!$D$65:$S$65</c:f>
              <c:numCache>
                <c:formatCode>General</c:formatCode>
                <c:ptCount val="16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</c:numCache>
            </c:numRef>
          </c:cat>
          <c:val>
            <c:numRef>
              <c:f>edad!$D$66:$S$66</c:f>
              <c:numCache>
                <c:formatCode>General</c:formatCode>
                <c:ptCount val="16"/>
                <c:pt idx="0">
                  <c:v>8</c:v>
                </c:pt>
                <c:pt idx="1">
                  <c:v>59</c:v>
                </c:pt>
                <c:pt idx="2">
                  <c:v>77</c:v>
                </c:pt>
                <c:pt idx="3">
                  <c:v>73</c:v>
                </c:pt>
                <c:pt idx="4">
                  <c:v>66</c:v>
                </c:pt>
                <c:pt idx="5">
                  <c:v>75</c:v>
                </c:pt>
                <c:pt idx="6">
                  <c:v>74</c:v>
                </c:pt>
                <c:pt idx="7">
                  <c:v>51</c:v>
                </c:pt>
                <c:pt idx="8">
                  <c:v>58</c:v>
                </c:pt>
                <c:pt idx="9">
                  <c:v>37</c:v>
                </c:pt>
                <c:pt idx="10">
                  <c:v>46</c:v>
                </c:pt>
                <c:pt idx="11">
                  <c:v>34</c:v>
                </c:pt>
                <c:pt idx="12">
                  <c:v>35</c:v>
                </c:pt>
                <c:pt idx="13">
                  <c:v>26</c:v>
                </c:pt>
                <c:pt idx="14">
                  <c:v>8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6D-466E-BE30-CCDB9FE1DE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68000"/>
        <c:axId val="63969536"/>
      </c:barChart>
      <c:catAx>
        <c:axId val="63968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s-US"/>
          </a:p>
        </c:txPr>
        <c:crossAx val="63969536"/>
        <c:crosses val="autoZero"/>
        <c:auto val="1"/>
        <c:lblAlgn val="ctr"/>
        <c:lblOffset val="100"/>
        <c:noMultiLvlLbl val="0"/>
      </c:catAx>
      <c:valAx>
        <c:axId val="6396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968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'evaluacion y edad'!$B$84</c:f>
              <c:strCache>
                <c:ptCount val="1"/>
                <c:pt idx="0">
                  <c:v>general</c:v>
                </c:pt>
              </c:strCache>
            </c:strRef>
          </c:tx>
          <c:marker>
            <c:symbol val="none"/>
          </c:marker>
          <c:cat>
            <c:multiLvlStrRef>
              <c:f>'evaluacion y edad'!$C$82:$R$83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edad'!$C$84:$R$84</c:f>
              <c:numCache>
                <c:formatCode>General</c:formatCode>
                <c:ptCount val="16"/>
                <c:pt idx="0">
                  <c:v>8</c:v>
                </c:pt>
                <c:pt idx="1">
                  <c:v>59</c:v>
                </c:pt>
                <c:pt idx="2">
                  <c:v>77</c:v>
                </c:pt>
                <c:pt idx="3">
                  <c:v>73</c:v>
                </c:pt>
                <c:pt idx="4">
                  <c:v>66</c:v>
                </c:pt>
                <c:pt idx="5">
                  <c:v>75</c:v>
                </c:pt>
                <c:pt idx="6">
                  <c:v>74</c:v>
                </c:pt>
                <c:pt idx="7">
                  <c:v>51</c:v>
                </c:pt>
                <c:pt idx="8">
                  <c:v>58</c:v>
                </c:pt>
                <c:pt idx="9">
                  <c:v>37</c:v>
                </c:pt>
                <c:pt idx="10">
                  <c:v>46</c:v>
                </c:pt>
                <c:pt idx="11">
                  <c:v>34</c:v>
                </c:pt>
                <c:pt idx="12">
                  <c:v>35</c:v>
                </c:pt>
                <c:pt idx="13">
                  <c:v>26</c:v>
                </c:pt>
                <c:pt idx="14">
                  <c:v>8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0-4CB0-B452-874FDACA1C4F}"/>
            </c:ext>
          </c:extLst>
        </c:ser>
        <c:ser>
          <c:idx val="1"/>
          <c:order val="1"/>
          <c:tx>
            <c:strRef>
              <c:f>'evaluacion y edad'!$B$85</c:f>
              <c:strCache>
                <c:ptCount val="1"/>
                <c:pt idx="0">
                  <c:v>obesidad</c:v>
                </c:pt>
              </c:strCache>
            </c:strRef>
          </c:tx>
          <c:marker>
            <c:symbol val="none"/>
          </c:marker>
          <c:cat>
            <c:multiLvlStrRef>
              <c:f>'evaluacion y edad'!$C$82:$R$83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edad'!$C$85:$R$85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10</c:v>
                </c:pt>
                <c:pt idx="4">
                  <c:v>11</c:v>
                </c:pt>
                <c:pt idx="5">
                  <c:v>14</c:v>
                </c:pt>
                <c:pt idx="6">
                  <c:v>13</c:v>
                </c:pt>
                <c:pt idx="7">
                  <c:v>3</c:v>
                </c:pt>
                <c:pt idx="8">
                  <c:v>10</c:v>
                </c:pt>
                <c:pt idx="9">
                  <c:v>1</c:v>
                </c:pt>
                <c:pt idx="10">
                  <c:v>4</c:v>
                </c:pt>
                <c:pt idx="11">
                  <c:v>4</c:v>
                </c:pt>
                <c:pt idx="12">
                  <c:v>1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0-4CB0-B452-874FDACA1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972864"/>
        <c:axId val="63974400"/>
      </c:lineChart>
      <c:catAx>
        <c:axId val="63972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3974400"/>
        <c:crosses val="autoZero"/>
        <c:auto val="1"/>
        <c:lblAlgn val="ctr"/>
        <c:lblOffset val="100"/>
        <c:noMultiLvlLbl val="0"/>
      </c:catAx>
      <c:valAx>
        <c:axId val="63974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97286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'evaluacion y edad'!$B$77</c:f>
              <c:strCache>
                <c:ptCount val="1"/>
                <c:pt idx="0">
                  <c:v>general</c:v>
                </c:pt>
              </c:strCache>
            </c:strRef>
          </c:tx>
          <c:cat>
            <c:multiLvlStrRef>
              <c:f>'evaluacion y edad'!$C$75:$R$76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edad'!$C$77:$R$77</c:f>
              <c:numCache>
                <c:formatCode>General</c:formatCode>
                <c:ptCount val="16"/>
                <c:pt idx="0">
                  <c:v>8</c:v>
                </c:pt>
                <c:pt idx="1">
                  <c:v>59</c:v>
                </c:pt>
                <c:pt idx="2">
                  <c:v>77</c:v>
                </c:pt>
                <c:pt idx="3">
                  <c:v>73</c:v>
                </c:pt>
                <c:pt idx="4">
                  <c:v>66</c:v>
                </c:pt>
                <c:pt idx="5">
                  <c:v>75</c:v>
                </c:pt>
                <c:pt idx="6">
                  <c:v>74</c:v>
                </c:pt>
                <c:pt idx="7">
                  <c:v>51</c:v>
                </c:pt>
                <c:pt idx="8">
                  <c:v>58</c:v>
                </c:pt>
                <c:pt idx="9">
                  <c:v>37</c:v>
                </c:pt>
                <c:pt idx="10">
                  <c:v>46</c:v>
                </c:pt>
                <c:pt idx="11">
                  <c:v>34</c:v>
                </c:pt>
                <c:pt idx="12">
                  <c:v>35</c:v>
                </c:pt>
                <c:pt idx="13">
                  <c:v>26</c:v>
                </c:pt>
                <c:pt idx="14">
                  <c:v>8</c:v>
                </c:pt>
                <c:pt idx="1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D5-45BD-BE33-94F03C33A648}"/>
            </c:ext>
          </c:extLst>
        </c:ser>
        <c:ser>
          <c:idx val="1"/>
          <c:order val="1"/>
          <c:tx>
            <c:strRef>
              <c:f>'evaluacion y edad'!$B$78</c:f>
              <c:strCache>
                <c:ptCount val="1"/>
                <c:pt idx="0">
                  <c:v>sobrepeso</c:v>
                </c:pt>
              </c:strCache>
            </c:strRef>
          </c:tx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DCD5-45BD-BE33-94F03C33A648}"/>
              </c:ext>
            </c:extLst>
          </c:dPt>
          <c:dPt>
            <c:idx val="7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DCD5-45BD-BE33-94F03C33A648}"/>
              </c:ext>
            </c:extLst>
          </c:dPt>
          <c:dPt>
            <c:idx val="14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CD5-45BD-BE33-94F03C33A648}"/>
              </c:ext>
            </c:extLst>
          </c:dPt>
          <c:dPt>
            <c:idx val="15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DCD5-45BD-BE33-94F03C33A648}"/>
              </c:ext>
            </c:extLst>
          </c:dPt>
          <c:cat>
            <c:multiLvlStrRef>
              <c:f>'evaluacion y edad'!$C$75:$R$76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edad'!$C$78:$R$78</c:f>
              <c:numCache>
                <c:formatCode>General</c:formatCode>
                <c:ptCount val="16"/>
                <c:pt idx="0">
                  <c:v>1</c:v>
                </c:pt>
                <c:pt idx="1">
                  <c:v>9</c:v>
                </c:pt>
                <c:pt idx="2">
                  <c:v>15</c:v>
                </c:pt>
                <c:pt idx="3">
                  <c:v>14</c:v>
                </c:pt>
                <c:pt idx="4">
                  <c:v>18</c:v>
                </c:pt>
                <c:pt idx="5">
                  <c:v>11</c:v>
                </c:pt>
                <c:pt idx="6">
                  <c:v>16</c:v>
                </c:pt>
                <c:pt idx="7">
                  <c:v>11</c:v>
                </c:pt>
                <c:pt idx="8">
                  <c:v>10</c:v>
                </c:pt>
                <c:pt idx="9">
                  <c:v>7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D5-45BD-BE33-94F03C33A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152320"/>
        <c:axId val="64153856"/>
      </c:areaChart>
      <c:catAx>
        <c:axId val="6415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4153856"/>
        <c:crosses val="autoZero"/>
        <c:auto val="1"/>
        <c:lblAlgn val="ctr"/>
        <c:lblOffset val="100"/>
        <c:noMultiLvlLbl val="0"/>
      </c:catAx>
      <c:valAx>
        <c:axId val="6415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152320"/>
        <c:crosses val="autoZero"/>
        <c:crossBetween val="midCat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'evaluacion y edad'!$B$64</c:f>
              <c:strCache>
                <c:ptCount val="1"/>
                <c:pt idx="0">
                  <c:v>general</c:v>
                </c:pt>
              </c:strCache>
            </c:strRef>
          </c:tx>
          <c:cat>
            <c:multiLvlStrRef>
              <c:f>'evaluacion y edad'!$C$62:$R$63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edad'!$C$64:$R$64</c:f>
              <c:numCache>
                <c:formatCode>General</c:formatCode>
                <c:ptCount val="16"/>
                <c:pt idx="0">
                  <c:v>8</c:v>
                </c:pt>
                <c:pt idx="1">
                  <c:v>59</c:v>
                </c:pt>
                <c:pt idx="2">
                  <c:v>77</c:v>
                </c:pt>
                <c:pt idx="3">
                  <c:v>73</c:v>
                </c:pt>
                <c:pt idx="4">
                  <c:v>66</c:v>
                </c:pt>
                <c:pt idx="5">
                  <c:v>75</c:v>
                </c:pt>
                <c:pt idx="6">
                  <c:v>74</c:v>
                </c:pt>
                <c:pt idx="7">
                  <c:v>51</c:v>
                </c:pt>
                <c:pt idx="8">
                  <c:v>58</c:v>
                </c:pt>
                <c:pt idx="9">
                  <c:v>37</c:v>
                </c:pt>
                <c:pt idx="10">
                  <c:v>46</c:v>
                </c:pt>
                <c:pt idx="11">
                  <c:v>34</c:v>
                </c:pt>
                <c:pt idx="12">
                  <c:v>35</c:v>
                </c:pt>
                <c:pt idx="13">
                  <c:v>26</c:v>
                </c:pt>
                <c:pt idx="14">
                  <c:v>8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53-4EB3-9A7A-D404954F8AF0}"/>
            </c:ext>
          </c:extLst>
        </c:ser>
        <c:ser>
          <c:idx val="1"/>
          <c:order val="1"/>
          <c:tx>
            <c:strRef>
              <c:f>'evaluacion y edad'!$B$65</c:f>
              <c:strCache>
                <c:ptCount val="1"/>
                <c:pt idx="0">
                  <c:v>bajo peso</c:v>
                </c:pt>
              </c:strCache>
            </c:strRef>
          </c:tx>
          <c:cat>
            <c:multiLvlStrRef>
              <c:f>'evaluacion y edad'!$C$62:$R$63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edad'!$C$65:$R$65</c:f>
              <c:numCache>
                <c:formatCode>General</c:formatCode>
                <c:ptCount val="16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6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53-4EB3-9A7A-D404954F8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814208"/>
        <c:axId val="71368704"/>
      </c:lineChart>
      <c:catAx>
        <c:axId val="3481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368704"/>
        <c:crosses val="autoZero"/>
        <c:auto val="1"/>
        <c:lblAlgn val="ctr"/>
        <c:lblOffset val="100"/>
        <c:noMultiLvlLbl val="0"/>
      </c:catAx>
      <c:valAx>
        <c:axId val="71368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14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1"/>
          <c:order val="1"/>
          <c:tx>
            <c:strRef>
              <c:f>'evaluacion y edad'!$B$72</c:f>
              <c:strCache>
                <c:ptCount val="1"/>
                <c:pt idx="0">
                  <c:v>desnutrición</c:v>
                </c:pt>
              </c:strCache>
            </c:strRef>
          </c:tx>
          <c:cat>
            <c:multiLvlStrRef>
              <c:f>'evaluacion y edad'!$C$69:$R$70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edad'!$C$72:$R$72</c:f>
              <c:numCache>
                <c:formatCode>General</c:formatCode>
                <c:ptCount val="1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FE-48AA-89E8-412E8FF0A28A}"/>
            </c:ext>
          </c:extLst>
        </c:ser>
        <c:ser>
          <c:idx val="0"/>
          <c:order val="0"/>
          <c:tx>
            <c:strRef>
              <c:f>'evaluacion y edad'!$B$71</c:f>
              <c:strCache>
                <c:ptCount val="1"/>
                <c:pt idx="0">
                  <c:v>general</c:v>
                </c:pt>
              </c:strCache>
            </c:strRef>
          </c:tx>
          <c:cat>
            <c:multiLvlStrRef>
              <c:f>'evaluacion y edad'!$C$69:$R$70</c:f>
              <c:multiLvlStrCache>
                <c:ptCount val="16"/>
                <c:lvl>
                  <c:pt idx="0">
                    <c:v>5</c:v>
                  </c:pt>
                  <c:pt idx="1">
                    <c:v>6</c:v>
                  </c:pt>
                  <c:pt idx="2">
                    <c:v>7</c:v>
                  </c:pt>
                  <c:pt idx="3">
                    <c:v>8</c:v>
                  </c:pt>
                  <c:pt idx="4">
                    <c:v>9</c:v>
                  </c:pt>
                  <c:pt idx="5">
                    <c:v>10</c:v>
                  </c:pt>
                  <c:pt idx="6">
                    <c:v>11</c:v>
                  </c:pt>
                  <c:pt idx="7">
                    <c:v>12</c:v>
                  </c:pt>
                  <c:pt idx="8">
                    <c:v>13</c:v>
                  </c:pt>
                  <c:pt idx="9">
                    <c:v>14</c:v>
                  </c:pt>
                  <c:pt idx="10">
                    <c:v>15</c:v>
                  </c:pt>
                  <c:pt idx="11">
                    <c:v>16</c:v>
                  </c:pt>
                  <c:pt idx="12">
                    <c:v>17</c:v>
                  </c:pt>
                  <c:pt idx="13">
                    <c:v>18</c:v>
                  </c:pt>
                  <c:pt idx="14">
                    <c:v>19</c:v>
                  </c:pt>
                  <c:pt idx="15">
                    <c:v>20</c:v>
                  </c:pt>
                </c:lvl>
                <c:lvl>
                  <c:pt idx="0">
                    <c:v>años</c:v>
                  </c:pt>
                </c:lvl>
              </c:multiLvlStrCache>
            </c:multiLvlStrRef>
          </c:cat>
          <c:val>
            <c:numRef>
              <c:f>'evaluacion y edad'!$C$71:$R$71</c:f>
              <c:numCache>
                <c:formatCode>General</c:formatCode>
                <c:ptCount val="16"/>
                <c:pt idx="0">
                  <c:v>8</c:v>
                </c:pt>
                <c:pt idx="1">
                  <c:v>59</c:v>
                </c:pt>
                <c:pt idx="2">
                  <c:v>77</c:v>
                </c:pt>
                <c:pt idx="3">
                  <c:v>73</c:v>
                </c:pt>
                <c:pt idx="4">
                  <c:v>66</c:v>
                </c:pt>
                <c:pt idx="5">
                  <c:v>75</c:v>
                </c:pt>
                <c:pt idx="6">
                  <c:v>74</c:v>
                </c:pt>
                <c:pt idx="7">
                  <c:v>51</c:v>
                </c:pt>
                <c:pt idx="8">
                  <c:v>58</c:v>
                </c:pt>
                <c:pt idx="9">
                  <c:v>37</c:v>
                </c:pt>
                <c:pt idx="10">
                  <c:v>46</c:v>
                </c:pt>
                <c:pt idx="11">
                  <c:v>34</c:v>
                </c:pt>
                <c:pt idx="12">
                  <c:v>35</c:v>
                </c:pt>
                <c:pt idx="13">
                  <c:v>26</c:v>
                </c:pt>
                <c:pt idx="14">
                  <c:v>8</c:v>
                </c:pt>
                <c:pt idx="15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FE-48AA-89E8-412E8FF0A2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559808"/>
        <c:axId val="71561600"/>
      </c:lineChart>
      <c:catAx>
        <c:axId val="7155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1561600"/>
        <c:crosses val="autoZero"/>
        <c:auto val="1"/>
        <c:lblAlgn val="ctr"/>
        <c:lblOffset val="100"/>
        <c:noMultiLvlLbl val="0"/>
      </c:catAx>
      <c:valAx>
        <c:axId val="7156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559808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7B530E-A956-47A4-8053-54D7EFE569F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D861BE4-DA14-46DA-8126-D0D27DC4EFA9}">
      <dgm:prSet phldrT="[Texto]" custT="1"/>
      <dgm:spPr/>
      <dgm:t>
        <a:bodyPr/>
        <a:lstStyle/>
        <a:p>
          <a:r>
            <a:rPr lang="es-ES" sz="1600" dirty="0">
              <a:solidFill>
                <a:schemeClr val="tx1"/>
              </a:solidFill>
            </a:rPr>
            <a:t>Intervención</a:t>
          </a:r>
          <a:endParaRPr lang="es-AR" sz="1600" dirty="0">
            <a:solidFill>
              <a:schemeClr val="tx1"/>
            </a:solidFill>
          </a:endParaRPr>
        </a:p>
      </dgm:t>
    </dgm:pt>
    <dgm:pt modelId="{5F453F80-16F9-4104-A1A7-D5E04EF2CE5B}" type="parTrans" cxnId="{D296BB9C-3BBA-402C-A285-720C7C427C55}">
      <dgm:prSet/>
      <dgm:spPr/>
      <dgm:t>
        <a:bodyPr/>
        <a:lstStyle/>
        <a:p>
          <a:endParaRPr lang="es-AR"/>
        </a:p>
      </dgm:t>
    </dgm:pt>
    <dgm:pt modelId="{E0E08B3C-79C5-4BFC-9689-10A4011623B7}" type="sibTrans" cxnId="{D296BB9C-3BBA-402C-A285-720C7C427C55}">
      <dgm:prSet/>
      <dgm:spPr/>
      <dgm:t>
        <a:bodyPr/>
        <a:lstStyle/>
        <a:p>
          <a:endParaRPr lang="es-AR"/>
        </a:p>
      </dgm:t>
    </dgm:pt>
    <dgm:pt modelId="{590FDAF1-1578-40B9-B943-264851185E47}">
      <dgm:prSet phldrT="[Texto]" custT="1"/>
      <dgm:spPr/>
      <dgm:t>
        <a:bodyPr/>
        <a:lstStyle/>
        <a:p>
          <a:r>
            <a:rPr lang="es-ES" sz="1600" dirty="0"/>
            <a:t>Evaluación</a:t>
          </a:r>
          <a:endParaRPr lang="es-AR" sz="1600" dirty="0"/>
        </a:p>
      </dgm:t>
    </dgm:pt>
    <dgm:pt modelId="{AB8A3CE8-6DE9-498E-B161-11D6866BD2F7}" type="parTrans" cxnId="{74243A6C-E9DE-4440-8863-8DE14A9869EC}">
      <dgm:prSet/>
      <dgm:spPr/>
      <dgm:t>
        <a:bodyPr/>
        <a:lstStyle/>
        <a:p>
          <a:endParaRPr lang="es-AR"/>
        </a:p>
      </dgm:t>
    </dgm:pt>
    <dgm:pt modelId="{3CBDA60F-A6BF-4F69-A03E-37CF4624A1B3}" type="sibTrans" cxnId="{74243A6C-E9DE-4440-8863-8DE14A9869EC}">
      <dgm:prSet/>
      <dgm:spPr/>
      <dgm:t>
        <a:bodyPr/>
        <a:lstStyle/>
        <a:p>
          <a:endParaRPr lang="es-AR"/>
        </a:p>
      </dgm:t>
    </dgm:pt>
    <dgm:pt modelId="{330E1369-A3C5-4E71-8AFF-AE8C4142648F}">
      <dgm:prSet phldrT="[Texto]" custT="1"/>
      <dgm:spPr/>
      <dgm:t>
        <a:bodyPr/>
        <a:lstStyle/>
        <a:p>
          <a:r>
            <a:rPr lang="es-ES" sz="1600" dirty="0"/>
            <a:t>Devolución</a:t>
          </a:r>
          <a:endParaRPr lang="es-AR" sz="1600" dirty="0"/>
        </a:p>
      </dgm:t>
    </dgm:pt>
    <dgm:pt modelId="{6E14897E-3774-4C09-85A0-A5FA31F387DD}" type="parTrans" cxnId="{925EDD65-F1BA-4B2B-9792-70FAF30D5368}">
      <dgm:prSet/>
      <dgm:spPr/>
      <dgm:t>
        <a:bodyPr/>
        <a:lstStyle/>
        <a:p>
          <a:endParaRPr lang="es-AR"/>
        </a:p>
      </dgm:t>
    </dgm:pt>
    <dgm:pt modelId="{4D32ABC5-44AC-4667-87FB-DBC1AE7558D6}" type="sibTrans" cxnId="{925EDD65-F1BA-4B2B-9792-70FAF30D5368}">
      <dgm:prSet/>
      <dgm:spPr/>
      <dgm:t>
        <a:bodyPr/>
        <a:lstStyle/>
        <a:p>
          <a:endParaRPr lang="es-AR"/>
        </a:p>
      </dgm:t>
    </dgm:pt>
    <dgm:pt modelId="{0E2B5523-E584-4DBF-87D0-4D738FCD6D63}">
      <dgm:prSet phldrT="[Texto]" custT="1"/>
      <dgm:spPr/>
      <dgm:t>
        <a:bodyPr/>
        <a:lstStyle/>
        <a:p>
          <a:r>
            <a:rPr lang="es-ES" sz="1800" dirty="0"/>
            <a:t>Intervención-Re</a:t>
          </a:r>
          <a:endParaRPr lang="es-AR" sz="1800" dirty="0"/>
        </a:p>
      </dgm:t>
    </dgm:pt>
    <dgm:pt modelId="{7EC25176-0C84-410F-9D18-AF4BC42DFE6C}" type="parTrans" cxnId="{C886A81D-D05F-426F-A6AF-AF3CC504A0B2}">
      <dgm:prSet/>
      <dgm:spPr/>
      <dgm:t>
        <a:bodyPr/>
        <a:lstStyle/>
        <a:p>
          <a:endParaRPr lang="es-AR"/>
        </a:p>
      </dgm:t>
    </dgm:pt>
    <dgm:pt modelId="{29E8F3F9-AB97-4145-848C-30CD6E0E181B}" type="sibTrans" cxnId="{C886A81D-D05F-426F-A6AF-AF3CC504A0B2}">
      <dgm:prSet/>
      <dgm:spPr/>
      <dgm:t>
        <a:bodyPr/>
        <a:lstStyle/>
        <a:p>
          <a:endParaRPr lang="es-AR"/>
        </a:p>
      </dgm:t>
    </dgm:pt>
    <dgm:pt modelId="{01F04AC3-97CE-48FC-B727-DFE1EE507DE8}">
      <dgm:prSet phldrT="[Texto]" custT="1"/>
      <dgm:spPr/>
      <dgm:t>
        <a:bodyPr/>
        <a:lstStyle/>
        <a:p>
          <a:r>
            <a:rPr lang="es-ES" sz="1600" dirty="0"/>
            <a:t>Diseño-Re</a:t>
          </a:r>
          <a:endParaRPr lang="es-AR" sz="1600" dirty="0"/>
        </a:p>
      </dgm:t>
    </dgm:pt>
    <dgm:pt modelId="{6E2E9009-E130-479B-B609-41193F5C8F23}" type="parTrans" cxnId="{D746B427-8E88-4D6E-9C25-3F1452CE2017}">
      <dgm:prSet/>
      <dgm:spPr/>
      <dgm:t>
        <a:bodyPr/>
        <a:lstStyle/>
        <a:p>
          <a:endParaRPr lang="es-AR"/>
        </a:p>
      </dgm:t>
    </dgm:pt>
    <dgm:pt modelId="{75980299-2B5E-4C5F-94A5-C603D566E44B}" type="sibTrans" cxnId="{D746B427-8E88-4D6E-9C25-3F1452CE2017}">
      <dgm:prSet/>
      <dgm:spPr/>
      <dgm:t>
        <a:bodyPr/>
        <a:lstStyle/>
        <a:p>
          <a:endParaRPr lang="es-AR"/>
        </a:p>
      </dgm:t>
    </dgm:pt>
    <dgm:pt modelId="{0D57F1A6-905C-456A-A3A4-2F67933187EC}" type="pres">
      <dgm:prSet presAssocID="{647B530E-A956-47A4-8053-54D7EFE569FE}" presName="cycle" presStyleCnt="0">
        <dgm:presLayoutVars>
          <dgm:dir/>
          <dgm:resizeHandles val="exact"/>
        </dgm:presLayoutVars>
      </dgm:prSet>
      <dgm:spPr/>
    </dgm:pt>
    <dgm:pt modelId="{BFC39598-5FED-4C51-98CC-5A67215BB958}" type="pres">
      <dgm:prSet presAssocID="{DD861BE4-DA14-46DA-8126-D0D27DC4EFA9}" presName="dummy" presStyleCnt="0"/>
      <dgm:spPr/>
    </dgm:pt>
    <dgm:pt modelId="{B4AF0FF7-25EF-401C-89EF-A4EB35043EA6}" type="pres">
      <dgm:prSet presAssocID="{DD861BE4-DA14-46DA-8126-D0D27DC4EFA9}" presName="node" presStyleLbl="revTx" presStyleIdx="0" presStyleCnt="5" custScaleX="135958">
        <dgm:presLayoutVars>
          <dgm:bulletEnabled val="1"/>
        </dgm:presLayoutVars>
      </dgm:prSet>
      <dgm:spPr/>
    </dgm:pt>
    <dgm:pt modelId="{E01009DD-D1DD-421B-A8E2-D2C92EBF12FE}" type="pres">
      <dgm:prSet presAssocID="{E0E08B3C-79C5-4BFC-9689-10A4011623B7}" presName="sibTrans" presStyleLbl="node1" presStyleIdx="0" presStyleCnt="5"/>
      <dgm:spPr/>
    </dgm:pt>
    <dgm:pt modelId="{BF4EB267-97F5-4907-AE51-8D62DFF623B5}" type="pres">
      <dgm:prSet presAssocID="{590FDAF1-1578-40B9-B943-264851185E47}" presName="dummy" presStyleCnt="0"/>
      <dgm:spPr/>
    </dgm:pt>
    <dgm:pt modelId="{96F0076D-DCFD-4E08-8932-C88F2D7EB4EF}" type="pres">
      <dgm:prSet presAssocID="{590FDAF1-1578-40B9-B943-264851185E47}" presName="node" presStyleLbl="revTx" presStyleIdx="1" presStyleCnt="5" custScaleX="185426">
        <dgm:presLayoutVars>
          <dgm:bulletEnabled val="1"/>
        </dgm:presLayoutVars>
      </dgm:prSet>
      <dgm:spPr/>
    </dgm:pt>
    <dgm:pt modelId="{C5A919FE-50D1-43C5-B811-9553EA214461}" type="pres">
      <dgm:prSet presAssocID="{3CBDA60F-A6BF-4F69-A03E-37CF4624A1B3}" presName="sibTrans" presStyleLbl="node1" presStyleIdx="1" presStyleCnt="5"/>
      <dgm:spPr/>
    </dgm:pt>
    <dgm:pt modelId="{1FA32687-BE16-4C15-BCBB-780208E669A9}" type="pres">
      <dgm:prSet presAssocID="{330E1369-A3C5-4E71-8AFF-AE8C4142648F}" presName="dummy" presStyleCnt="0"/>
      <dgm:spPr/>
    </dgm:pt>
    <dgm:pt modelId="{E365D2FF-5ECC-4DBB-9977-D08FD304C7DA}" type="pres">
      <dgm:prSet presAssocID="{330E1369-A3C5-4E71-8AFF-AE8C4142648F}" presName="node" presStyleLbl="revTx" presStyleIdx="2" presStyleCnt="5" custScaleX="142605" custRadScaleRad="113744" custRadScaleInc="-3432">
        <dgm:presLayoutVars>
          <dgm:bulletEnabled val="1"/>
        </dgm:presLayoutVars>
      </dgm:prSet>
      <dgm:spPr/>
    </dgm:pt>
    <dgm:pt modelId="{607EB7D9-F5F3-4038-8F1C-F2A8CEC64631}" type="pres">
      <dgm:prSet presAssocID="{4D32ABC5-44AC-4667-87FB-DBC1AE7558D6}" presName="sibTrans" presStyleLbl="node1" presStyleIdx="2" presStyleCnt="5" custScaleX="99687" custScaleY="104418" custLinFactNeighborX="-6381" custLinFactNeighborY="-5438"/>
      <dgm:spPr/>
    </dgm:pt>
    <dgm:pt modelId="{9980F5A7-8729-4B3B-9F6B-8BFE87AFF2DB}" type="pres">
      <dgm:prSet presAssocID="{0E2B5523-E584-4DBF-87D0-4D738FCD6D63}" presName="dummy" presStyleCnt="0"/>
      <dgm:spPr/>
    </dgm:pt>
    <dgm:pt modelId="{A36ACC26-E3E0-45D5-A57E-033C5B4D2DB5}" type="pres">
      <dgm:prSet presAssocID="{0E2B5523-E584-4DBF-87D0-4D738FCD6D63}" presName="node" presStyleLbl="revTx" presStyleIdx="3" presStyleCnt="5" custScaleX="206681" custScaleY="80099">
        <dgm:presLayoutVars>
          <dgm:bulletEnabled val="1"/>
        </dgm:presLayoutVars>
      </dgm:prSet>
      <dgm:spPr/>
    </dgm:pt>
    <dgm:pt modelId="{ADEBFB7A-79F4-479C-8FAC-CF740E721377}" type="pres">
      <dgm:prSet presAssocID="{29E8F3F9-AB97-4145-848C-30CD6E0E181B}" presName="sibTrans" presStyleLbl="node1" presStyleIdx="3" presStyleCnt="5"/>
      <dgm:spPr/>
    </dgm:pt>
    <dgm:pt modelId="{A6DF17C8-0570-4267-9803-590F2C775AAE}" type="pres">
      <dgm:prSet presAssocID="{01F04AC3-97CE-48FC-B727-DFE1EE507DE8}" presName="dummy" presStyleCnt="0"/>
      <dgm:spPr/>
    </dgm:pt>
    <dgm:pt modelId="{A45236B9-20C0-4EEA-BE6D-8184A095B6AD}" type="pres">
      <dgm:prSet presAssocID="{01F04AC3-97CE-48FC-B727-DFE1EE507DE8}" presName="node" presStyleLbl="revTx" presStyleIdx="4" presStyleCnt="5">
        <dgm:presLayoutVars>
          <dgm:bulletEnabled val="1"/>
        </dgm:presLayoutVars>
      </dgm:prSet>
      <dgm:spPr/>
    </dgm:pt>
    <dgm:pt modelId="{31B66697-FD0B-4E6F-BAE8-C39105CE721E}" type="pres">
      <dgm:prSet presAssocID="{75980299-2B5E-4C5F-94A5-C603D566E44B}" presName="sibTrans" presStyleLbl="node1" presStyleIdx="4" presStyleCnt="5"/>
      <dgm:spPr/>
    </dgm:pt>
  </dgm:ptLst>
  <dgm:cxnLst>
    <dgm:cxn modelId="{D4A39605-CDE9-4AFB-92C2-B186D9E18866}" type="presOf" srcId="{DD861BE4-DA14-46DA-8126-D0D27DC4EFA9}" destId="{B4AF0FF7-25EF-401C-89EF-A4EB35043EA6}" srcOrd="0" destOrd="0" presId="urn:microsoft.com/office/officeart/2005/8/layout/cycle1"/>
    <dgm:cxn modelId="{C886A81D-D05F-426F-A6AF-AF3CC504A0B2}" srcId="{647B530E-A956-47A4-8053-54D7EFE569FE}" destId="{0E2B5523-E584-4DBF-87D0-4D738FCD6D63}" srcOrd="3" destOrd="0" parTransId="{7EC25176-0C84-410F-9D18-AF4BC42DFE6C}" sibTransId="{29E8F3F9-AB97-4145-848C-30CD6E0E181B}"/>
    <dgm:cxn modelId="{D746B427-8E88-4D6E-9C25-3F1452CE2017}" srcId="{647B530E-A956-47A4-8053-54D7EFE569FE}" destId="{01F04AC3-97CE-48FC-B727-DFE1EE507DE8}" srcOrd="4" destOrd="0" parTransId="{6E2E9009-E130-479B-B609-41193F5C8F23}" sibTransId="{75980299-2B5E-4C5F-94A5-C603D566E44B}"/>
    <dgm:cxn modelId="{DC92902A-B22C-4E09-9A2C-F675DC3D9A94}" type="presOf" srcId="{E0E08B3C-79C5-4BFC-9689-10A4011623B7}" destId="{E01009DD-D1DD-421B-A8E2-D2C92EBF12FE}" srcOrd="0" destOrd="0" presId="urn:microsoft.com/office/officeart/2005/8/layout/cycle1"/>
    <dgm:cxn modelId="{0BCBAF33-92FB-45AB-A1BB-EC4CF496431D}" type="presOf" srcId="{29E8F3F9-AB97-4145-848C-30CD6E0E181B}" destId="{ADEBFB7A-79F4-479C-8FAC-CF740E721377}" srcOrd="0" destOrd="0" presId="urn:microsoft.com/office/officeart/2005/8/layout/cycle1"/>
    <dgm:cxn modelId="{6074A25C-4CC8-4F23-8142-0AEFC06DBC5C}" type="presOf" srcId="{590FDAF1-1578-40B9-B943-264851185E47}" destId="{96F0076D-DCFD-4E08-8932-C88F2D7EB4EF}" srcOrd="0" destOrd="0" presId="urn:microsoft.com/office/officeart/2005/8/layout/cycle1"/>
    <dgm:cxn modelId="{00A62263-8D8D-4D11-A54E-D209E4C0FAB2}" type="presOf" srcId="{4D32ABC5-44AC-4667-87FB-DBC1AE7558D6}" destId="{607EB7D9-F5F3-4038-8F1C-F2A8CEC64631}" srcOrd="0" destOrd="0" presId="urn:microsoft.com/office/officeart/2005/8/layout/cycle1"/>
    <dgm:cxn modelId="{925EDD65-F1BA-4B2B-9792-70FAF30D5368}" srcId="{647B530E-A956-47A4-8053-54D7EFE569FE}" destId="{330E1369-A3C5-4E71-8AFF-AE8C4142648F}" srcOrd="2" destOrd="0" parTransId="{6E14897E-3774-4C09-85A0-A5FA31F387DD}" sibTransId="{4D32ABC5-44AC-4667-87FB-DBC1AE7558D6}"/>
    <dgm:cxn modelId="{74243A6C-E9DE-4440-8863-8DE14A9869EC}" srcId="{647B530E-A956-47A4-8053-54D7EFE569FE}" destId="{590FDAF1-1578-40B9-B943-264851185E47}" srcOrd="1" destOrd="0" parTransId="{AB8A3CE8-6DE9-498E-B161-11D6866BD2F7}" sibTransId="{3CBDA60F-A6BF-4F69-A03E-37CF4624A1B3}"/>
    <dgm:cxn modelId="{638AE492-2BF3-4C67-83D7-8DA187ABCFB9}" type="presOf" srcId="{0E2B5523-E584-4DBF-87D0-4D738FCD6D63}" destId="{A36ACC26-E3E0-45D5-A57E-033C5B4D2DB5}" srcOrd="0" destOrd="0" presId="urn:microsoft.com/office/officeart/2005/8/layout/cycle1"/>
    <dgm:cxn modelId="{D296BB9C-3BBA-402C-A285-720C7C427C55}" srcId="{647B530E-A956-47A4-8053-54D7EFE569FE}" destId="{DD861BE4-DA14-46DA-8126-D0D27DC4EFA9}" srcOrd="0" destOrd="0" parTransId="{5F453F80-16F9-4104-A1A7-D5E04EF2CE5B}" sibTransId="{E0E08B3C-79C5-4BFC-9689-10A4011623B7}"/>
    <dgm:cxn modelId="{55CB75A7-9796-4F7A-8878-1B76F29F1CCC}" type="presOf" srcId="{75980299-2B5E-4C5F-94A5-C603D566E44B}" destId="{31B66697-FD0B-4E6F-BAE8-C39105CE721E}" srcOrd="0" destOrd="0" presId="urn:microsoft.com/office/officeart/2005/8/layout/cycle1"/>
    <dgm:cxn modelId="{5A3214A9-CB64-46D4-BA0F-39CAEB9F150B}" type="presOf" srcId="{3CBDA60F-A6BF-4F69-A03E-37CF4624A1B3}" destId="{C5A919FE-50D1-43C5-B811-9553EA214461}" srcOrd="0" destOrd="0" presId="urn:microsoft.com/office/officeart/2005/8/layout/cycle1"/>
    <dgm:cxn modelId="{BB8D88D3-C8C1-4349-AEE4-83D4B2695501}" type="presOf" srcId="{330E1369-A3C5-4E71-8AFF-AE8C4142648F}" destId="{E365D2FF-5ECC-4DBB-9977-D08FD304C7DA}" srcOrd="0" destOrd="0" presId="urn:microsoft.com/office/officeart/2005/8/layout/cycle1"/>
    <dgm:cxn modelId="{88F60CED-6305-4B27-9D99-093105673E5D}" type="presOf" srcId="{01F04AC3-97CE-48FC-B727-DFE1EE507DE8}" destId="{A45236B9-20C0-4EEA-BE6D-8184A095B6AD}" srcOrd="0" destOrd="0" presId="urn:microsoft.com/office/officeart/2005/8/layout/cycle1"/>
    <dgm:cxn modelId="{82E092F8-1DF1-4F98-8FB1-D8BA0C383E2A}" type="presOf" srcId="{647B530E-A956-47A4-8053-54D7EFE569FE}" destId="{0D57F1A6-905C-456A-A3A4-2F67933187EC}" srcOrd="0" destOrd="0" presId="urn:microsoft.com/office/officeart/2005/8/layout/cycle1"/>
    <dgm:cxn modelId="{460CCD75-49C9-4932-A30F-560C44EEB7FB}" type="presParOf" srcId="{0D57F1A6-905C-456A-A3A4-2F67933187EC}" destId="{BFC39598-5FED-4C51-98CC-5A67215BB958}" srcOrd="0" destOrd="0" presId="urn:microsoft.com/office/officeart/2005/8/layout/cycle1"/>
    <dgm:cxn modelId="{6102AE7C-595D-477B-8F67-62B6CC976E0F}" type="presParOf" srcId="{0D57F1A6-905C-456A-A3A4-2F67933187EC}" destId="{B4AF0FF7-25EF-401C-89EF-A4EB35043EA6}" srcOrd="1" destOrd="0" presId="urn:microsoft.com/office/officeart/2005/8/layout/cycle1"/>
    <dgm:cxn modelId="{A6511019-D53E-4B93-AD6F-6333511B410D}" type="presParOf" srcId="{0D57F1A6-905C-456A-A3A4-2F67933187EC}" destId="{E01009DD-D1DD-421B-A8E2-D2C92EBF12FE}" srcOrd="2" destOrd="0" presId="urn:microsoft.com/office/officeart/2005/8/layout/cycle1"/>
    <dgm:cxn modelId="{20B03DD2-5A35-4DEE-8F71-3F06217DB1DF}" type="presParOf" srcId="{0D57F1A6-905C-456A-A3A4-2F67933187EC}" destId="{BF4EB267-97F5-4907-AE51-8D62DFF623B5}" srcOrd="3" destOrd="0" presId="urn:microsoft.com/office/officeart/2005/8/layout/cycle1"/>
    <dgm:cxn modelId="{317CB93D-6622-4127-B996-342AD602910F}" type="presParOf" srcId="{0D57F1A6-905C-456A-A3A4-2F67933187EC}" destId="{96F0076D-DCFD-4E08-8932-C88F2D7EB4EF}" srcOrd="4" destOrd="0" presId="urn:microsoft.com/office/officeart/2005/8/layout/cycle1"/>
    <dgm:cxn modelId="{17B12488-AFC8-47BE-A111-669DEDD5AD5F}" type="presParOf" srcId="{0D57F1A6-905C-456A-A3A4-2F67933187EC}" destId="{C5A919FE-50D1-43C5-B811-9553EA214461}" srcOrd="5" destOrd="0" presId="urn:microsoft.com/office/officeart/2005/8/layout/cycle1"/>
    <dgm:cxn modelId="{457A9CC5-A327-4C6E-AD3A-59F7D1E18EC5}" type="presParOf" srcId="{0D57F1A6-905C-456A-A3A4-2F67933187EC}" destId="{1FA32687-BE16-4C15-BCBB-780208E669A9}" srcOrd="6" destOrd="0" presId="urn:microsoft.com/office/officeart/2005/8/layout/cycle1"/>
    <dgm:cxn modelId="{9AD0C528-DFB3-4437-98CB-C34F8F706367}" type="presParOf" srcId="{0D57F1A6-905C-456A-A3A4-2F67933187EC}" destId="{E365D2FF-5ECC-4DBB-9977-D08FD304C7DA}" srcOrd="7" destOrd="0" presId="urn:microsoft.com/office/officeart/2005/8/layout/cycle1"/>
    <dgm:cxn modelId="{93AE96CA-65C8-476F-A12F-07D0C9E84067}" type="presParOf" srcId="{0D57F1A6-905C-456A-A3A4-2F67933187EC}" destId="{607EB7D9-F5F3-4038-8F1C-F2A8CEC64631}" srcOrd="8" destOrd="0" presId="urn:microsoft.com/office/officeart/2005/8/layout/cycle1"/>
    <dgm:cxn modelId="{C1584AB2-8030-4F76-BA6B-FE4AAC228461}" type="presParOf" srcId="{0D57F1A6-905C-456A-A3A4-2F67933187EC}" destId="{9980F5A7-8729-4B3B-9F6B-8BFE87AFF2DB}" srcOrd="9" destOrd="0" presId="urn:microsoft.com/office/officeart/2005/8/layout/cycle1"/>
    <dgm:cxn modelId="{7517F079-ED99-4805-A5F1-675CDA0F3791}" type="presParOf" srcId="{0D57F1A6-905C-456A-A3A4-2F67933187EC}" destId="{A36ACC26-E3E0-45D5-A57E-033C5B4D2DB5}" srcOrd="10" destOrd="0" presId="urn:microsoft.com/office/officeart/2005/8/layout/cycle1"/>
    <dgm:cxn modelId="{B36271B0-1000-4C2C-8882-FE10E6288306}" type="presParOf" srcId="{0D57F1A6-905C-456A-A3A4-2F67933187EC}" destId="{ADEBFB7A-79F4-479C-8FAC-CF740E721377}" srcOrd="11" destOrd="0" presId="urn:microsoft.com/office/officeart/2005/8/layout/cycle1"/>
    <dgm:cxn modelId="{F965FEB5-6239-483C-9F4C-4E4A0D8106E2}" type="presParOf" srcId="{0D57F1A6-905C-456A-A3A4-2F67933187EC}" destId="{A6DF17C8-0570-4267-9803-590F2C775AAE}" srcOrd="12" destOrd="0" presId="urn:microsoft.com/office/officeart/2005/8/layout/cycle1"/>
    <dgm:cxn modelId="{37B7D76A-B738-49E1-B93C-C2831582F63C}" type="presParOf" srcId="{0D57F1A6-905C-456A-A3A4-2F67933187EC}" destId="{A45236B9-20C0-4EEA-BE6D-8184A095B6AD}" srcOrd="13" destOrd="0" presId="urn:microsoft.com/office/officeart/2005/8/layout/cycle1"/>
    <dgm:cxn modelId="{07B91A99-0F19-4C16-9FCF-995CE4D3055C}" type="presParOf" srcId="{0D57F1A6-905C-456A-A3A4-2F67933187EC}" destId="{31B66697-FD0B-4E6F-BAE8-C39105CE721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F0FF7-25EF-401C-89EF-A4EB35043EA6}">
      <dsp:nvSpPr>
        <dsp:cNvPr id="0" name=""/>
        <dsp:cNvSpPr/>
      </dsp:nvSpPr>
      <dsp:spPr>
        <a:xfrm>
          <a:off x="3401076" y="29355"/>
          <a:ext cx="1367843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>
              <a:solidFill>
                <a:schemeClr val="tx1"/>
              </a:solidFill>
            </a:rPr>
            <a:t>Intervención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3401076" y="29355"/>
        <a:ext cx="1367843" cy="1006078"/>
      </dsp:txXfrm>
    </dsp:sp>
    <dsp:sp modelId="{E01009DD-D1DD-421B-A8E2-D2C92EBF12FE}">
      <dsp:nvSpPr>
        <dsp:cNvPr id="0" name=""/>
        <dsp:cNvSpPr/>
      </dsp:nvSpPr>
      <dsp:spPr>
        <a:xfrm>
          <a:off x="1215631" y="289"/>
          <a:ext cx="3771658" cy="3771658"/>
        </a:xfrm>
        <a:prstGeom prst="circularArrow">
          <a:avLst>
            <a:gd name="adj1" fmla="val 5202"/>
            <a:gd name="adj2" fmla="val 336015"/>
            <a:gd name="adj3" fmla="val 21292825"/>
            <a:gd name="adj4" fmla="val 1976660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0076D-DCFD-4E08-8932-C88F2D7EB4EF}">
      <dsp:nvSpPr>
        <dsp:cNvPr id="0" name=""/>
        <dsp:cNvSpPr/>
      </dsp:nvSpPr>
      <dsp:spPr>
        <a:xfrm>
          <a:off x="3760093" y="1900156"/>
          <a:ext cx="1865530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Evaluación</a:t>
          </a:r>
          <a:endParaRPr lang="es-AR" sz="1600" kern="1200" dirty="0"/>
        </a:p>
      </dsp:txBody>
      <dsp:txXfrm>
        <a:off x="3760093" y="1900156"/>
        <a:ext cx="1865530" cy="1006078"/>
      </dsp:txXfrm>
    </dsp:sp>
    <dsp:sp modelId="{C5A919FE-50D1-43C5-B811-9553EA214461}">
      <dsp:nvSpPr>
        <dsp:cNvPr id="0" name=""/>
        <dsp:cNvSpPr/>
      </dsp:nvSpPr>
      <dsp:spPr>
        <a:xfrm>
          <a:off x="1213176" y="3488"/>
          <a:ext cx="3771658" cy="3771658"/>
        </a:xfrm>
        <a:prstGeom prst="circularArrow">
          <a:avLst>
            <a:gd name="adj1" fmla="val 5202"/>
            <a:gd name="adj2" fmla="val 336015"/>
            <a:gd name="adj3" fmla="val 3472715"/>
            <a:gd name="adj4" fmla="val 224554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5D2FF-5ECC-4DBB-9977-D08FD304C7DA}">
      <dsp:nvSpPr>
        <dsp:cNvPr id="0" name=""/>
        <dsp:cNvSpPr/>
      </dsp:nvSpPr>
      <dsp:spPr>
        <a:xfrm>
          <a:off x="2411461" y="3057921"/>
          <a:ext cx="1434717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Devolución</a:t>
          </a:r>
          <a:endParaRPr lang="es-AR" sz="1600" kern="1200" dirty="0"/>
        </a:p>
      </dsp:txBody>
      <dsp:txXfrm>
        <a:off x="2411461" y="3057921"/>
        <a:ext cx="1434717" cy="1006078"/>
      </dsp:txXfrm>
    </dsp:sp>
    <dsp:sp modelId="{607EB7D9-F5F3-4038-8F1C-F2A8CEC64631}">
      <dsp:nvSpPr>
        <dsp:cNvPr id="0" name=""/>
        <dsp:cNvSpPr/>
      </dsp:nvSpPr>
      <dsp:spPr>
        <a:xfrm>
          <a:off x="982681" y="-285362"/>
          <a:ext cx="3759853" cy="3938290"/>
        </a:xfrm>
        <a:prstGeom prst="circularArrow">
          <a:avLst>
            <a:gd name="adj1" fmla="val 5202"/>
            <a:gd name="adj2" fmla="val 336015"/>
            <a:gd name="adj3" fmla="val 8469519"/>
            <a:gd name="adj4" fmla="val 6865287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ACC26-E3E0-45D5-A57E-033C5B4D2DB5}">
      <dsp:nvSpPr>
        <dsp:cNvPr id="0" name=""/>
        <dsp:cNvSpPr/>
      </dsp:nvSpPr>
      <dsp:spPr>
        <a:xfrm>
          <a:off x="470375" y="2000266"/>
          <a:ext cx="2079372" cy="805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Intervención-Re</a:t>
          </a:r>
          <a:endParaRPr lang="es-AR" sz="1800" kern="1200" dirty="0"/>
        </a:p>
      </dsp:txBody>
      <dsp:txXfrm>
        <a:off x="470375" y="2000266"/>
        <a:ext cx="2079372" cy="805858"/>
      </dsp:txXfrm>
    </dsp:sp>
    <dsp:sp modelId="{ADEBFB7A-79F4-479C-8FAC-CF740E721377}">
      <dsp:nvSpPr>
        <dsp:cNvPr id="0" name=""/>
        <dsp:cNvSpPr/>
      </dsp:nvSpPr>
      <dsp:spPr>
        <a:xfrm>
          <a:off x="1215631" y="289"/>
          <a:ext cx="3771658" cy="3771658"/>
        </a:xfrm>
        <a:prstGeom prst="circularArrow">
          <a:avLst>
            <a:gd name="adj1" fmla="val 5202"/>
            <a:gd name="adj2" fmla="val 336015"/>
            <a:gd name="adj3" fmla="val 12297380"/>
            <a:gd name="adj4" fmla="val 1056530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236B9-20C0-4EEA-BE6D-8184A095B6AD}">
      <dsp:nvSpPr>
        <dsp:cNvPr id="0" name=""/>
        <dsp:cNvSpPr/>
      </dsp:nvSpPr>
      <dsp:spPr>
        <a:xfrm>
          <a:off x="1614883" y="29355"/>
          <a:ext cx="1006078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Diseño-Re</a:t>
          </a:r>
          <a:endParaRPr lang="es-AR" sz="1600" kern="1200" dirty="0"/>
        </a:p>
      </dsp:txBody>
      <dsp:txXfrm>
        <a:off x="1614883" y="29355"/>
        <a:ext cx="1006078" cy="1006078"/>
      </dsp:txXfrm>
    </dsp:sp>
    <dsp:sp modelId="{31B66697-FD0B-4E6F-BAE8-C39105CE721E}">
      <dsp:nvSpPr>
        <dsp:cNvPr id="0" name=""/>
        <dsp:cNvSpPr/>
      </dsp:nvSpPr>
      <dsp:spPr>
        <a:xfrm>
          <a:off x="1215631" y="289"/>
          <a:ext cx="3771658" cy="3771658"/>
        </a:xfrm>
        <a:prstGeom prst="circularArrow">
          <a:avLst>
            <a:gd name="adj1" fmla="val 5202"/>
            <a:gd name="adj2" fmla="val 336015"/>
            <a:gd name="adj3" fmla="val 16482877"/>
            <a:gd name="adj4" fmla="val 15198729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ED2945-014A-46FD-912E-16B44B95891F}" type="datetimeFigureOut">
              <a:rPr lang="es-AR" smtClean="0"/>
              <a:pPr/>
              <a:t>17/10/2019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19543F-3BD9-49B7-BD50-9CB2852F3D2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 /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 /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.jpe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Municipalidad de Jesús María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071678"/>
            <a:ext cx="7498080" cy="1552572"/>
          </a:xfrm>
        </p:spPr>
        <p:txBody>
          <a:bodyPr/>
          <a:lstStyle/>
          <a:p>
            <a:pPr algn="ctr">
              <a:buNone/>
            </a:pPr>
            <a:r>
              <a:rPr lang="es-ES" b="1" i="1" u="sng" dirty="0"/>
              <a:t>Programa de Salud Escolar</a:t>
            </a:r>
            <a:r>
              <a:rPr lang="es-AR" b="1" i="1" u="sng" dirty="0"/>
              <a:t> </a:t>
            </a:r>
          </a:p>
          <a:p>
            <a:pPr algn="ctr">
              <a:buNone/>
            </a:pPr>
            <a:r>
              <a:rPr lang="es-AR" dirty="0"/>
              <a:t>1er Semestre 2019</a:t>
            </a:r>
            <a:endParaRPr lang="es-E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857628"/>
            <a:ext cx="2751949" cy="163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Programa de Salud Escolar</a:t>
            </a:r>
            <a:br>
              <a:rPr lang="es-ES" sz="2800" dirty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>Evaluación Integral del Estado de Salud</a:t>
            </a:r>
            <a:br>
              <a:rPr lang="es-ES" sz="2400" dirty="0">
                <a:solidFill>
                  <a:schemeClr val="tx1"/>
                </a:solidFill>
              </a:rPr>
            </a:br>
            <a:br>
              <a:rPr lang="es-ES" sz="2400" dirty="0">
                <a:solidFill>
                  <a:schemeClr val="tx1"/>
                </a:solidFill>
              </a:rPr>
            </a:br>
            <a:r>
              <a:rPr lang="es-ES" sz="2400" u="sng" dirty="0" err="1">
                <a:solidFill>
                  <a:schemeClr val="tx1"/>
                </a:solidFill>
              </a:rPr>
              <a:t>Flujograma</a:t>
            </a:r>
            <a:endParaRPr lang="es-AR" sz="2400" u="sng" dirty="0">
              <a:solidFill>
                <a:schemeClr val="tx1"/>
              </a:solidFill>
            </a:endParaRPr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00702"/>
            <a:ext cx="1709730" cy="101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4 Diagrama"/>
          <p:cNvGraphicFramePr/>
          <p:nvPr/>
        </p:nvGraphicFramePr>
        <p:xfrm>
          <a:off x="2285984" y="221455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2800" b="1" i="1" dirty="0">
                <a:solidFill>
                  <a:schemeClr val="tx1"/>
                </a:solidFill>
              </a:rPr>
              <a:t>PROGRAMA DE SALUD ESCOLAR</a:t>
            </a:r>
            <a:br>
              <a:rPr lang="es-ES" sz="2800" b="1" i="1" u="sng" dirty="0">
                <a:solidFill>
                  <a:schemeClr val="tx1"/>
                </a:solidFill>
              </a:rPr>
            </a:br>
            <a:r>
              <a:rPr lang="es-ES" sz="2800" b="1" i="1" u="sng" dirty="0">
                <a:solidFill>
                  <a:schemeClr val="tx1"/>
                </a:solidFill>
              </a:rPr>
              <a:t>Evaluación Integral del Estado de Salud </a:t>
            </a: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1482" y="1785926"/>
            <a:ext cx="8472518" cy="4000528"/>
          </a:xfrm>
        </p:spPr>
        <p:txBody>
          <a:bodyPr>
            <a:normAutofit fontScale="92500" lnSpcReduction="10000"/>
          </a:bodyPr>
          <a:lstStyle/>
          <a:p>
            <a:r>
              <a:rPr lang="es-ES" sz="2400" dirty="0"/>
              <a:t>Acta de Compromiso</a:t>
            </a:r>
          </a:p>
          <a:p>
            <a:r>
              <a:rPr lang="es-ES" sz="2400" dirty="0"/>
              <a:t>Capacitación y Consejería</a:t>
            </a:r>
          </a:p>
          <a:p>
            <a:r>
              <a:rPr lang="es-ES" sz="2400" dirty="0"/>
              <a:t>Guía de Alimentos y Bebidas para </a:t>
            </a:r>
            <a:r>
              <a:rPr lang="es-ES" sz="2400" dirty="0" err="1"/>
              <a:t>Kioskos</a:t>
            </a:r>
            <a:r>
              <a:rPr lang="es-ES" sz="2400" dirty="0"/>
              <a:t> Saludables</a:t>
            </a:r>
          </a:p>
          <a:p>
            <a:r>
              <a:rPr lang="es-ES" sz="2400" dirty="0"/>
              <a:t>Evaluación integral e interdisciplinaria del equipo de salud </a:t>
            </a:r>
            <a:r>
              <a:rPr lang="es-ES" sz="1600" dirty="0"/>
              <a:t>(Pediatría, Fonoaudiología, Nutrición, Odontología, </a:t>
            </a:r>
            <a:r>
              <a:rPr lang="es-ES" sz="1600" dirty="0" err="1"/>
              <a:t>Psicomotricidad</a:t>
            </a:r>
            <a:r>
              <a:rPr lang="es-ES" sz="1600" dirty="0"/>
              <a:t> y Kinesiología)</a:t>
            </a:r>
            <a:endParaRPr lang="es-ES" sz="2400" dirty="0"/>
          </a:p>
          <a:p>
            <a:r>
              <a:rPr lang="es-ES" sz="2400" dirty="0"/>
              <a:t>Muestra representativa (270) de todo el universo de niños escolarizados de primer grado (463). </a:t>
            </a:r>
          </a:p>
          <a:p>
            <a:r>
              <a:rPr lang="es-ES" sz="2400" dirty="0"/>
              <a:t>Participación de Instituciones Intermedias</a:t>
            </a:r>
          </a:p>
          <a:p>
            <a:r>
              <a:rPr lang="es-ES" sz="2400" dirty="0"/>
              <a:t>Análisis e Informe de evaluación institucional </a:t>
            </a:r>
          </a:p>
          <a:p>
            <a:r>
              <a:rPr lang="es-ES" sz="2400" dirty="0"/>
              <a:t>Sugerencia de Intervención o Interconsulta</a:t>
            </a:r>
          </a:p>
          <a:p>
            <a:r>
              <a:rPr lang="es-ES" sz="2400" dirty="0"/>
              <a:t>Devolución</a:t>
            </a:r>
          </a:p>
          <a:p>
            <a:endParaRPr lang="es-A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8299" y="5572140"/>
            <a:ext cx="1787329" cy="105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i="1" u="sng" dirty="0">
                <a:solidFill>
                  <a:schemeClr val="tx1"/>
                </a:solidFill>
              </a:rPr>
              <a:t>PROGRAMA DE SALUD ESCOLAR</a:t>
            </a:r>
            <a:br>
              <a:rPr lang="es-ES" sz="2800" b="1" i="1" u="sng" dirty="0">
                <a:solidFill>
                  <a:schemeClr val="tx1"/>
                </a:solidFill>
              </a:rPr>
            </a:br>
            <a:r>
              <a:rPr lang="es-ES" sz="2400" b="1" i="1" u="sng" dirty="0">
                <a:solidFill>
                  <a:schemeClr val="tx1"/>
                </a:solidFill>
              </a:rPr>
              <a:t>Evaluación Integral del Estado de Salud </a:t>
            </a:r>
            <a:endParaRPr lang="es-AR" sz="2400" b="1" i="1" u="sng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3643314"/>
            <a:ext cx="5929354" cy="27527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b="1" i="1" u="sng" dirty="0"/>
              <a:t>Resultado </a:t>
            </a:r>
            <a:r>
              <a:rPr lang="es-ES" b="1" i="1" u="sng" dirty="0" err="1"/>
              <a:t>Muestral</a:t>
            </a:r>
            <a:r>
              <a:rPr lang="es-ES" b="1" i="1" u="sng" dirty="0"/>
              <a:t>:</a:t>
            </a:r>
          </a:p>
          <a:p>
            <a:r>
              <a:rPr lang="es-ES" sz="2000" dirty="0"/>
              <a:t>Alteraciones Nutricionales &gt; 44%</a:t>
            </a:r>
          </a:p>
          <a:p>
            <a:r>
              <a:rPr lang="es-ES" sz="2000" dirty="0"/>
              <a:t>Inmunizaciones incompletas 4%</a:t>
            </a:r>
          </a:p>
          <a:p>
            <a:r>
              <a:rPr lang="es-ES" sz="2000" dirty="0"/>
              <a:t>Riesgo de HTA 1 %</a:t>
            </a:r>
          </a:p>
          <a:p>
            <a:r>
              <a:rPr lang="es-ES" sz="2000" dirty="0"/>
              <a:t>Caries 70 %</a:t>
            </a:r>
          </a:p>
          <a:p>
            <a:r>
              <a:rPr lang="es-ES" sz="2000" dirty="0"/>
              <a:t>Trastornos Visuales 12 %</a:t>
            </a:r>
          </a:p>
          <a:p>
            <a:r>
              <a:rPr lang="es-ES" sz="2000" dirty="0"/>
              <a:t>Trastornos </a:t>
            </a:r>
            <a:r>
              <a:rPr lang="es-ES" sz="2000" dirty="0" err="1"/>
              <a:t>Fonoaudiológicos</a:t>
            </a:r>
            <a:r>
              <a:rPr lang="es-ES" sz="2000" dirty="0"/>
              <a:t> 12 %</a:t>
            </a:r>
          </a:p>
          <a:p>
            <a:r>
              <a:rPr lang="es-ES" sz="2000" dirty="0"/>
              <a:t>Riesgo para el aprendizaje (</a:t>
            </a:r>
            <a:r>
              <a:rPr lang="es-ES" sz="2000" dirty="0" err="1"/>
              <a:t>Lecto</a:t>
            </a:r>
            <a:r>
              <a:rPr lang="es-ES" sz="2000" dirty="0"/>
              <a:t>-escritura) 12%</a:t>
            </a:r>
          </a:p>
          <a:p>
            <a:r>
              <a:rPr lang="es-ES" sz="2000" dirty="0"/>
              <a:t>Alteraciones Posturales: 11 %</a:t>
            </a:r>
          </a:p>
        </p:txBody>
      </p:sp>
      <p:graphicFrame>
        <p:nvGraphicFramePr>
          <p:cNvPr id="4" name="1 Gráfico"/>
          <p:cNvGraphicFramePr/>
          <p:nvPr/>
        </p:nvGraphicFramePr>
        <p:xfrm>
          <a:off x="5138724" y="2000240"/>
          <a:ext cx="400527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14290"/>
            <a:ext cx="1425597" cy="8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71604" y="928670"/>
            <a:ext cx="7215238" cy="928694"/>
          </a:xfrm>
        </p:spPr>
        <p:txBody>
          <a:bodyPr>
            <a:normAutofit fontScale="90000"/>
          </a:bodyPr>
          <a:lstStyle/>
          <a:p>
            <a:r>
              <a:rPr lang="es-ES" sz="3200" dirty="0">
                <a:solidFill>
                  <a:schemeClr val="tx1"/>
                </a:solidFill>
              </a:rPr>
              <a:t>Programa Escuelas Saludables</a:t>
            </a:r>
            <a:br>
              <a:rPr lang="es-ES" sz="3200" dirty="0">
                <a:solidFill>
                  <a:schemeClr val="tx1"/>
                </a:solidFill>
              </a:rPr>
            </a:br>
            <a:r>
              <a:rPr lang="es-ES" sz="2700" dirty="0">
                <a:solidFill>
                  <a:schemeClr val="tx1"/>
                </a:solidFill>
              </a:rPr>
              <a:t>Informe de Evaluación Nutricional </a:t>
            </a:r>
            <a:endParaRPr lang="es-AR" sz="3200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1538" y="2214555"/>
          <a:ext cx="7264748" cy="2214577"/>
        </p:xfrm>
        <a:graphic>
          <a:graphicData uri="http://schemas.openxmlformats.org/drawingml/2006/table">
            <a:tbl>
              <a:tblPr/>
              <a:tblGrid>
                <a:gridCol w="1889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6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5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966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EVALUACIÓN NUTRICIONAL en Porcentaje</a:t>
                      </a:r>
                      <a:endParaRPr lang="es-A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2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N= 748 </a:t>
                      </a:r>
                      <a:endParaRPr lang="es-A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NORMOPESO</a:t>
                      </a:r>
                      <a:endParaRPr lang="es-A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SOBREPESO</a:t>
                      </a:r>
                      <a:endParaRPr lang="es-A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OBESIDAD</a:t>
                      </a:r>
                      <a:endParaRPr lang="es-A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BAJO PESO</a:t>
                      </a:r>
                      <a:endParaRPr lang="es-A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RIESGO de DESNUTRICIÓN</a:t>
                      </a:r>
                      <a:endParaRPr lang="es-A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TOTAL</a:t>
                      </a:r>
                      <a:endParaRPr lang="es-AR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55,7%</a:t>
                      </a:r>
                      <a:endParaRPr lang="es-A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17,4%</a:t>
                      </a:r>
                      <a:endParaRPr lang="es-AR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  <a:cs typeface="Calibri"/>
                        </a:rPr>
                        <a:t>14,8%</a:t>
                      </a:r>
                      <a:endParaRPr lang="es-AR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8,3%</a:t>
                      </a:r>
                      <a:endParaRPr lang="es-A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3,7 %</a:t>
                      </a:r>
                      <a:endParaRPr lang="es-A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1071538" y="4643446"/>
          <a:ext cx="7243791" cy="1990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AutoShape 2" descr="Resultado de imagen para municipalidad de jesus ma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28" name="AutoShape 4" descr="Resultado de imagen para municipalidad de jesus mar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42852"/>
            <a:ext cx="1357291" cy="80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>
                <a:solidFill>
                  <a:schemeClr val="tx1"/>
                </a:solidFill>
              </a:rPr>
              <a:t>Sobrepeso y Obesidad 32,2%</a:t>
            </a:r>
            <a:endParaRPr lang="es-AR" sz="3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1171575" y="2586037"/>
          <a:ext cx="6800850" cy="168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1071538" y="4500570"/>
          <a:ext cx="6800850" cy="166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214290"/>
            <a:ext cx="1425597" cy="8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>
                <a:solidFill>
                  <a:schemeClr val="tx1"/>
                </a:solidFill>
              </a:rPr>
              <a:t>Bajo Peso y Riesgo de Desnutrición 12%</a:t>
            </a:r>
            <a:endParaRPr lang="es-AR" sz="36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1223962" y="2500306"/>
          <a:ext cx="6777062" cy="1824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1071538" y="4572008"/>
          <a:ext cx="6791325" cy="1657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214290"/>
            <a:ext cx="1497035" cy="88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714356"/>
            <a:ext cx="8472518" cy="1143000"/>
          </a:xfrm>
        </p:spPr>
        <p:txBody>
          <a:bodyPr>
            <a:noAutofit/>
          </a:bodyPr>
          <a:lstStyle/>
          <a:p>
            <a:r>
              <a:rPr lang="es-ES" sz="3200" dirty="0">
                <a:solidFill>
                  <a:schemeClr val="tx1"/>
                </a:solidFill>
              </a:rPr>
              <a:t>Programa Escuela Saludable </a:t>
            </a:r>
            <a:br>
              <a:rPr lang="es-ES" sz="3200" dirty="0">
                <a:solidFill>
                  <a:schemeClr val="tx1"/>
                </a:solidFill>
              </a:rPr>
            </a:br>
            <a:r>
              <a:rPr lang="es-ES" sz="2400" dirty="0">
                <a:solidFill>
                  <a:schemeClr val="tx1"/>
                </a:solidFill>
              </a:rPr>
              <a:t>Evaluación del Estado Nutricional</a:t>
            </a:r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2928934"/>
            <a:ext cx="7643866" cy="3674740"/>
          </a:xfrm>
        </p:spPr>
        <p:txBody>
          <a:bodyPr>
            <a:normAutofit/>
          </a:bodyPr>
          <a:lstStyle/>
          <a:p>
            <a:r>
              <a:rPr lang="es-ES" sz="2400" i="1" dirty="0"/>
              <a:t>Problema Creciente- Alto Impacto Sanitario</a:t>
            </a:r>
          </a:p>
          <a:p>
            <a:r>
              <a:rPr lang="es-ES" sz="2400" b="1" i="1" u="sng" dirty="0"/>
              <a:t>Vigilancia</a:t>
            </a:r>
            <a:r>
              <a:rPr lang="es-ES" sz="2400" i="1" dirty="0"/>
              <a:t> para la toma de decisiones</a:t>
            </a:r>
          </a:p>
          <a:p>
            <a:r>
              <a:rPr lang="es-ES" sz="2400" b="1" i="1" u="sng" dirty="0"/>
              <a:t>Sostenimiento </a:t>
            </a:r>
            <a:r>
              <a:rPr lang="es-ES" sz="2400" i="1" dirty="0"/>
              <a:t>de Políticas Públicas integrales y sustentables</a:t>
            </a:r>
          </a:p>
          <a:p>
            <a:r>
              <a:rPr lang="es-ES" sz="2400" i="1" dirty="0"/>
              <a:t>Involucramiento Socio-Comunitario</a:t>
            </a:r>
          </a:p>
          <a:p>
            <a:r>
              <a:rPr lang="es-ES" sz="2400" i="1" dirty="0"/>
              <a:t>Normativas Legales- </a:t>
            </a:r>
            <a:r>
              <a:rPr lang="es-ES" sz="2400" i="1" dirty="0" err="1"/>
              <a:t>Intersectorialidad</a:t>
            </a:r>
            <a:endParaRPr lang="es-ES" sz="2400" i="1" dirty="0"/>
          </a:p>
          <a:p>
            <a:r>
              <a:rPr lang="es-ES" sz="2400" i="1" dirty="0"/>
              <a:t>Oportunidad : </a:t>
            </a:r>
            <a:r>
              <a:rPr lang="es-ES" sz="1800" b="1" dirty="0"/>
              <a:t>(Programa de Municipios Saludables)</a:t>
            </a:r>
          </a:p>
          <a:p>
            <a:pPr>
              <a:buNone/>
            </a:pPr>
            <a:r>
              <a:rPr lang="es-ES" sz="1800" b="1" dirty="0"/>
              <a:t>(Programa Provincial de Enfermedades Crónicas No Transmisibles)</a:t>
            </a:r>
          </a:p>
          <a:p>
            <a:r>
              <a:rPr lang="es-ES" sz="2400" i="1" dirty="0"/>
              <a:t>Pendientes</a:t>
            </a:r>
          </a:p>
          <a:p>
            <a:pPr>
              <a:buNone/>
            </a:pPr>
            <a:endParaRPr lang="es-ES" sz="1800" b="1" dirty="0"/>
          </a:p>
          <a:p>
            <a:pPr>
              <a:buNone/>
            </a:pPr>
            <a:endParaRPr lang="es-ES" sz="1800" b="1" dirty="0"/>
          </a:p>
          <a:p>
            <a:pPr>
              <a:buNone/>
            </a:pPr>
            <a:endParaRPr lang="es-AR" sz="1800" b="1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85728"/>
            <a:ext cx="1425597" cy="84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142976" y="2285992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/>
              <a:t>Conclusiones</a:t>
            </a:r>
            <a:endParaRPr lang="es-AR" sz="2400" b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513</TotalTime>
  <Words>234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Solsticio</vt:lpstr>
      <vt:lpstr>Municipalidad de Jesús María</vt:lpstr>
      <vt:lpstr>Programa de Salud Escolar Evaluación Integral del Estado de Salud  Flujograma</vt:lpstr>
      <vt:lpstr>PROGRAMA DE SALUD ESCOLAR Evaluación Integral del Estado de Salud </vt:lpstr>
      <vt:lpstr>PROGRAMA DE SALUD ESCOLAR Evaluación Integral del Estado de Salud </vt:lpstr>
      <vt:lpstr>Programa Escuelas Saludables Informe de Evaluación Nutricional </vt:lpstr>
      <vt:lpstr>Sobrepeso y Obesidad 32,2%</vt:lpstr>
      <vt:lpstr>Bajo Peso y Riesgo de Desnutrición 12%</vt:lpstr>
      <vt:lpstr>Programa Escuela Saludable  Evaluación del Estado Nutricional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Escuelas Saludables Informe de Evaluación Nutricional</dc:title>
  <dc:creator>Gobierno</dc:creator>
  <cp:lastModifiedBy>Usuario desconocido</cp:lastModifiedBy>
  <cp:revision>24</cp:revision>
  <dcterms:created xsi:type="dcterms:W3CDTF">2019-09-04T12:14:28Z</dcterms:created>
  <dcterms:modified xsi:type="dcterms:W3CDTF">2019-10-17T12:13:08Z</dcterms:modified>
</cp:coreProperties>
</file>